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5"/>
  </p:notesMasterIdLst>
  <p:handoutMasterIdLst>
    <p:handoutMasterId r:id="rId96"/>
  </p:handoutMasterIdLst>
  <p:sldIdLst>
    <p:sldId id="1553" r:id="rId5"/>
    <p:sldId id="1573" r:id="rId6"/>
    <p:sldId id="1574" r:id="rId7"/>
    <p:sldId id="1575" r:id="rId8"/>
    <p:sldId id="1580" r:id="rId9"/>
    <p:sldId id="1581" r:id="rId10"/>
    <p:sldId id="1582" r:id="rId11"/>
    <p:sldId id="1583" r:id="rId12"/>
    <p:sldId id="1584" r:id="rId13"/>
    <p:sldId id="1586" r:id="rId14"/>
    <p:sldId id="1587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598" r:id="rId24"/>
    <p:sldId id="1597" r:id="rId25"/>
    <p:sldId id="1599" r:id="rId26"/>
    <p:sldId id="1600" r:id="rId27"/>
    <p:sldId id="1601" r:id="rId28"/>
    <p:sldId id="1602" r:id="rId29"/>
    <p:sldId id="1603" r:id="rId30"/>
    <p:sldId id="1604" r:id="rId31"/>
    <p:sldId id="1605" r:id="rId32"/>
    <p:sldId id="1606" r:id="rId33"/>
    <p:sldId id="1607" r:id="rId34"/>
    <p:sldId id="1608" r:id="rId35"/>
    <p:sldId id="1609" r:id="rId36"/>
    <p:sldId id="1610" r:id="rId37"/>
    <p:sldId id="1611" r:id="rId38"/>
    <p:sldId id="1612" r:id="rId39"/>
    <p:sldId id="1613" r:id="rId40"/>
    <p:sldId id="1614" r:id="rId41"/>
    <p:sldId id="1576" r:id="rId42"/>
    <p:sldId id="1617" r:id="rId43"/>
    <p:sldId id="1625" r:id="rId44"/>
    <p:sldId id="1577" r:id="rId45"/>
    <p:sldId id="1618" r:id="rId46"/>
    <p:sldId id="1619" r:id="rId47"/>
    <p:sldId id="1620" r:id="rId48"/>
    <p:sldId id="1621" r:id="rId49"/>
    <p:sldId id="1622" r:id="rId50"/>
    <p:sldId id="1623" r:id="rId51"/>
    <p:sldId id="1624" r:id="rId52"/>
    <p:sldId id="1626" r:id="rId53"/>
    <p:sldId id="1629" r:id="rId54"/>
    <p:sldId id="1588" r:id="rId55"/>
    <p:sldId id="1630" r:id="rId56"/>
    <p:sldId id="1631" r:id="rId57"/>
    <p:sldId id="1632" r:id="rId58"/>
    <p:sldId id="1633" r:id="rId59"/>
    <p:sldId id="1634" r:id="rId60"/>
    <p:sldId id="1635" r:id="rId61"/>
    <p:sldId id="1636" r:id="rId62"/>
    <p:sldId id="1638" r:id="rId63"/>
    <p:sldId id="1637" r:id="rId64"/>
    <p:sldId id="1639" r:id="rId65"/>
    <p:sldId id="1640" r:id="rId66"/>
    <p:sldId id="1641" r:id="rId67"/>
    <p:sldId id="1642" r:id="rId68"/>
    <p:sldId id="1643" r:id="rId69"/>
    <p:sldId id="1644" r:id="rId70"/>
    <p:sldId id="1645" r:id="rId71"/>
    <p:sldId id="1646" r:id="rId72"/>
    <p:sldId id="1589" r:id="rId73"/>
    <p:sldId id="1647" r:id="rId74"/>
    <p:sldId id="1651" r:id="rId75"/>
    <p:sldId id="1653" r:id="rId76"/>
    <p:sldId id="1654" r:id="rId77"/>
    <p:sldId id="1655" r:id="rId78"/>
    <p:sldId id="1656" r:id="rId79"/>
    <p:sldId id="1657" r:id="rId80"/>
    <p:sldId id="1628" r:id="rId81"/>
    <p:sldId id="1648" r:id="rId82"/>
    <p:sldId id="1652" r:id="rId83"/>
    <p:sldId id="1658" r:id="rId84"/>
    <p:sldId id="1659" r:id="rId85"/>
    <p:sldId id="1660" r:id="rId86"/>
    <p:sldId id="1578" r:id="rId87"/>
    <p:sldId id="1661" r:id="rId88"/>
    <p:sldId id="1664" r:id="rId89"/>
    <p:sldId id="1662" r:id="rId90"/>
    <p:sldId id="1663" r:id="rId91"/>
    <p:sldId id="1615" r:id="rId92"/>
    <p:sldId id="1579" r:id="rId93"/>
    <p:sldId id="1457" r:id="rId9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573"/>
            <p14:sldId id="1574"/>
            <p14:sldId id="1575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5"/>
            <p14:sldId id="1593"/>
            <p14:sldId id="1594"/>
            <p14:sldId id="1592"/>
            <p14:sldId id="1596"/>
            <p14:sldId id="1598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625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589"/>
            <p14:sldId id="1647"/>
            <p14:sldId id="1651"/>
            <p14:sldId id="1653"/>
            <p14:sldId id="1654"/>
            <p14:sldId id="1655"/>
            <p14:sldId id="1656"/>
            <p14:sldId id="1657"/>
            <p14:sldId id="1628"/>
            <p14:sldId id="1648"/>
            <p14:sldId id="1652"/>
            <p14:sldId id="1658"/>
            <p14:sldId id="1659"/>
            <p14:sldId id="1660"/>
            <p14:sldId id="1578"/>
            <p14:sldId id="1661"/>
            <p14:sldId id="1664"/>
            <p14:sldId id="1662"/>
            <p14:sldId id="1663"/>
            <p14:sldId id="1615"/>
            <p14:sldId id="1579"/>
            <p14:sldId id="1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 autoAdjust="0"/>
    <p:restoredTop sz="89753" autoAdjust="0"/>
  </p:normalViewPr>
  <p:slideViewPr>
    <p:cSldViewPr>
      <p:cViewPr varScale="1">
        <p:scale>
          <a:sx n="124" d="100"/>
          <a:sy n="124" d="100"/>
        </p:scale>
        <p:origin x="216" y="19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10/27/20 4:31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10/27/20 4:23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brohrer.github.io/how_convolutional_neural_networks_work.html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honglak/icml09-ConvolutionalDeepBeliefNetworks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rxiv.org/pdf/1312.5602v1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42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emf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6.emf"/><Relationship Id="rId7" Type="http://schemas.openxmlformats.org/officeDocument/2006/relationships/image" Target="../media/image2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5" Type="http://schemas.openxmlformats.org/officeDocument/2006/relationships/image" Target="../media/image45.emf"/><Relationship Id="rId4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7.emf"/><Relationship Id="rId7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yzyang/paper/YouCookMani_CameraReady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5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emf"/><Relationship Id="rId5" Type="http://schemas.openxmlformats.org/officeDocument/2006/relationships/image" Target="../media/image47.emf"/><Relationship Id="rId4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5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emf"/><Relationship Id="rId5" Type="http://schemas.openxmlformats.org/officeDocument/2006/relationships/image" Target="../media/image47.emf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47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emf"/><Relationship Id="rId5" Type="http://schemas.openxmlformats.org/officeDocument/2006/relationships/image" Target="../media/image46.emf"/><Relationship Id="rId4" Type="http://schemas.openxmlformats.org/officeDocument/2006/relationships/image" Target="../media/image6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youtu.be/Q9Z20HCPnww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hyperlink" Target="https://www.youtube.com/watch?v=Q9Z20HCPnww" TargetMode="External"/><Relationship Id="rId4" Type="http://schemas.openxmlformats.org/officeDocument/2006/relationships/hyperlink" Target="http://colah.github.io/archive.html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://deeplearning.net/software_links/" TargetMode="External"/><Relationship Id="rId3" Type="http://schemas.openxmlformats.org/officeDocument/2006/relationships/hyperlink" Target="https://github.com/Microsoft/CNTK" TargetMode="External"/><Relationship Id="rId7" Type="http://schemas.openxmlformats.org/officeDocument/2006/relationships/hyperlink" Target="https://en.wikipedia.org/wiki/Torch_(machine_learning)" TargetMode="External"/><Relationship Id="rId2" Type="http://schemas.openxmlformats.org/officeDocument/2006/relationships/hyperlink" Target="http://caffe.berkeleyvision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Theano_(software)" TargetMode="External"/><Relationship Id="rId5" Type="http://schemas.openxmlformats.org/officeDocument/2006/relationships/hyperlink" Target="http://www.tensorflow.org/" TargetMode="External"/><Relationship Id="rId4" Type="http://schemas.openxmlformats.org/officeDocument/2006/relationships/hyperlink" Target="https://en.wikipedia.org/wiki/Deeplearning4j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jpg"/><Relationship Id="rId4" Type="http://schemas.openxmlformats.org/officeDocument/2006/relationships/hyperlink" Target="https://twitter.com/_brohrer_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3508653"/>
          </a:xfrm>
        </p:spPr>
        <p:txBody>
          <a:bodyPr/>
          <a:lstStyle/>
          <a:p>
            <a:pPr algn="ctr"/>
            <a:r>
              <a:rPr lang="en-US" sz="4800" dirty="0"/>
              <a:t>Convolutional Neural Networks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Brandon Rohrer </a:t>
            </a:r>
            <a:r>
              <a:rPr lang="en-US" sz="48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http://brohrer.github.io/how_convolutional_neural_networks_work.html</a:t>
            </a:r>
            <a:r>
              <a:rPr lang="en-US" sz="480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" y="2232504"/>
            <a:ext cx="4894753" cy="4769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5326062"/>
            <a:ext cx="6553200" cy="917575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Convolutional Deep Belief Networks for Scalable Unsupervised Learning of Hierarchical Representations</a:t>
            </a:r>
            <a:br>
              <a:rPr lang="en-US" sz="2400" dirty="0">
                <a:hlinkClick r:id="rId3"/>
              </a:rPr>
            </a:br>
            <a:r>
              <a:rPr lang="en-US" sz="2400" dirty="0" err="1">
                <a:hlinkClick r:id="rId3"/>
              </a:rPr>
              <a:t>Honglak</a:t>
            </a:r>
            <a:r>
              <a:rPr lang="en-US" sz="2400" dirty="0">
                <a:hlinkClick r:id="rId3"/>
              </a:rPr>
              <a:t> Lee, Roger Grosse, Rajesh </a:t>
            </a:r>
            <a:r>
              <a:rPr lang="en-US" sz="2400" dirty="0" err="1">
                <a:hlinkClick r:id="rId3"/>
              </a:rPr>
              <a:t>Ranganath</a:t>
            </a:r>
            <a:r>
              <a:rPr lang="en-US" sz="2400" dirty="0">
                <a:hlinkClick r:id="rId3"/>
              </a:rPr>
              <a:t>, Andrew Y. Ng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52" y="-1379538"/>
            <a:ext cx="7569177" cy="52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42950" indent="-742950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42950" indent="-742950">
              <a:buAutoNum type="arabicPeriod"/>
            </a:pPr>
            <a:r>
              <a:rPr lang="en-US" dirty="0"/>
              <a:t>Add them up.</a:t>
            </a:r>
          </a:p>
          <a:p>
            <a:pPr marL="742950" indent="-742950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13092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7" y="5326062"/>
            <a:ext cx="92964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Playing Atari with Deep Reinforcement Learning. </a:t>
            </a:r>
            <a:br>
              <a:rPr lang="en-US" sz="2800" dirty="0">
                <a:hlinkClick r:id="rId2"/>
              </a:rPr>
            </a:br>
            <a:r>
              <a:rPr lang="en-US" sz="2800" dirty="0" err="1">
                <a:hlinkClick r:id="rId2"/>
              </a:rPr>
              <a:t>Volodymyr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Mnih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Koray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Kavukcuoglu</a:t>
            </a:r>
            <a:r>
              <a:rPr lang="en-US" sz="2800" dirty="0">
                <a:hlinkClick r:id="rId2"/>
              </a:rPr>
              <a:t>, David Silver, Alex Graves, </a:t>
            </a:r>
            <a:r>
              <a:rPr lang="en-US" sz="2800" dirty="0" err="1">
                <a:hlinkClick r:id="rId2"/>
              </a:rPr>
              <a:t>Ioannis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Antonoglou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Daan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Wierstra</a:t>
            </a:r>
            <a:r>
              <a:rPr lang="en-US" sz="2800" dirty="0">
                <a:hlinkClick r:id="rId2"/>
              </a:rPr>
              <a:t>, Martin </a:t>
            </a:r>
            <a:r>
              <a:rPr lang="en-US" sz="2800" dirty="0" err="1">
                <a:hlinkClick r:id="rId2"/>
              </a:rPr>
              <a:t>Riedmiller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211262"/>
            <a:ext cx="1232464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" y="144462"/>
            <a:ext cx="11814112" cy="508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86" y="5399087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Robot Learning </a:t>
            </a:r>
            <a:r>
              <a:rPr lang="en-US" sz="2800" dirty="0" err="1">
                <a:hlinkClick r:id="rId3"/>
              </a:rPr>
              <a:t>ManipulationAction</a:t>
            </a:r>
            <a:r>
              <a:rPr lang="en-US" sz="2800" dirty="0">
                <a:hlinkClick r:id="rId3"/>
              </a:rPr>
              <a:t> Plans by “Watching” Unconstrained Videos  from the World Wide Web.</a:t>
            </a:r>
            <a:br>
              <a:rPr lang="en-US" sz="2800" dirty="0">
                <a:hlinkClick r:id="rId3"/>
              </a:rPr>
            </a:br>
            <a:r>
              <a:rPr lang="en-US" sz="2800" dirty="0" err="1">
                <a:hlinkClick r:id="rId3"/>
              </a:rPr>
              <a:t>Yezhou</a:t>
            </a:r>
            <a:r>
              <a:rPr lang="en-US" sz="2800" dirty="0">
                <a:hlinkClick r:id="rId3"/>
              </a:rPr>
              <a:t> Yang, Cornelia </a:t>
            </a:r>
            <a:r>
              <a:rPr lang="en-US" sz="2800" dirty="0" err="1">
                <a:hlinkClick r:id="rId3"/>
              </a:rPr>
              <a:t>Fermuller</a:t>
            </a:r>
            <a:r>
              <a:rPr lang="en-US" sz="2800" dirty="0">
                <a:hlinkClick r:id="rId3"/>
              </a:rPr>
              <a:t>, </a:t>
            </a:r>
            <a:r>
              <a:rPr lang="en-US" sz="2800" dirty="0" err="1">
                <a:hlinkClick r:id="rId3"/>
              </a:rPr>
              <a:t>Yiannis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err="1">
                <a:hlinkClick r:id="rId3"/>
              </a:rPr>
              <a:t>Aloimonos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46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57610"/>
            <a:ext cx="1101938" cy="109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433170"/>
            <a:ext cx="1098969" cy="1069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8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738664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151437" y="2150074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4562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266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266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37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71326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798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0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9282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6280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3748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22954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5844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81" y="717741"/>
            <a:ext cx="6259256" cy="1692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6178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(knobs)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	Number of features</a:t>
            </a:r>
          </a:p>
          <a:p>
            <a:r>
              <a:rPr lang="en-US" dirty="0"/>
              <a:t>	Size of features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	Window size</a:t>
            </a:r>
          </a:p>
          <a:p>
            <a:r>
              <a:rPr lang="en-US" dirty="0"/>
              <a:t>	Window stride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18755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How many of each type of layer?</a:t>
            </a:r>
          </a:p>
          <a:p>
            <a:r>
              <a:rPr lang="en-US" dirty="0"/>
              <a:t>In what order?</a:t>
            </a:r>
          </a:p>
        </p:txBody>
      </p:sp>
    </p:spTree>
    <p:extLst>
      <p:ext uri="{BB962C8B-B14F-4D97-AF65-F5344CB8AC3E}">
        <p14:creationId xmlns:p14="http://schemas.microsoft.com/office/powerpoint/2010/main" val="34647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Many 2D (or 3D) data.</a:t>
            </a:r>
          </a:p>
          <a:p>
            <a:r>
              <a:rPr lang="en-US" dirty="0"/>
              <a:t>Things closer together are more closely related than things far away.</a:t>
            </a:r>
          </a:p>
        </p:txBody>
      </p:sp>
    </p:spTree>
    <p:extLst>
      <p:ext uri="{BB962C8B-B14F-4D97-AF65-F5344CB8AC3E}">
        <p14:creationId xmlns:p14="http://schemas.microsoft.com/office/powerpoint/2010/main" val="30051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4" y="2229098"/>
            <a:ext cx="4328233" cy="419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10" name="TextBox 9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9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3" y="222909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18" name="TextBox 17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2" y="2229096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18" name="TextBox 17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7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46878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only capture local “spatial” patterns in data.</a:t>
            </a:r>
          </a:p>
          <a:p>
            <a:r>
              <a:rPr lang="en-US" dirty="0"/>
              <a:t>If the data can’t be made to look like an image, </a:t>
            </a:r>
            <a:r>
              <a:rPr lang="en-US" dirty="0" err="1"/>
              <a:t>ConvNets</a:t>
            </a:r>
            <a:r>
              <a:rPr lang="en-US" dirty="0"/>
              <a:t> are less useful.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8" name="TextBox 7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4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10-23 at 3.3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483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0637" y="1668462"/>
            <a:ext cx="7010399" cy="2954655"/>
          </a:xfrm>
        </p:spPr>
        <p:txBody>
          <a:bodyPr/>
          <a:lstStyle/>
          <a:p>
            <a:r>
              <a:rPr lang="en-US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6118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are great at finding patterns and using them to classify images.</a:t>
            </a:r>
          </a:p>
        </p:txBody>
      </p:sp>
    </p:spTree>
    <p:extLst>
      <p:ext uri="{BB962C8B-B14F-4D97-AF65-F5344CB8AC3E}">
        <p14:creationId xmlns:p14="http://schemas.microsoft.com/office/powerpoint/2010/main" val="25740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check 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>
                <a:hlinkClick r:id="rId2"/>
              </a:rPr>
              <a:t>Deep Learning Demystified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Notes from Stanford CS 231 course</a:t>
            </a:r>
            <a:endParaRPr lang="en-US" dirty="0"/>
          </a:p>
          <a:p>
            <a:r>
              <a:rPr lang="en-US" dirty="0"/>
              <a:t>(Justin Johnson and Andrej </a:t>
            </a:r>
            <a:r>
              <a:rPr lang="en-US" dirty="0" err="1"/>
              <a:t>Karpathy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The writings of Christopher </a:t>
            </a:r>
            <a:r>
              <a:rPr lang="en-US" dirty="0" err="1">
                <a:hlinkClick r:id="rId4"/>
              </a:rPr>
              <a:t>Olah</a:t>
            </a:r>
            <a:r>
              <a:rPr lang="en-US" dirty="0">
                <a:hlinkClick r:id="rId4"/>
              </a:rPr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Deep Learning Demystified – Data Scientist in the maki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437" y="449262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err="1"/>
              <a:t>ConvNet</a:t>
            </a:r>
            <a:r>
              <a:rPr lang="en-US" dirty="0"/>
              <a:t>/DNN toolkits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Caffe</a:t>
            </a:r>
            <a:r>
              <a:rPr lang="en-US" dirty="0"/>
              <a:t> (Berkeley Vision and Learning Center)</a:t>
            </a:r>
          </a:p>
          <a:p>
            <a:r>
              <a:rPr lang="en-US" dirty="0">
                <a:hlinkClick r:id="rId3"/>
              </a:rPr>
              <a:t>CNTK</a:t>
            </a:r>
            <a:r>
              <a:rPr lang="en-US" dirty="0"/>
              <a:t> (Microsoft)</a:t>
            </a:r>
          </a:p>
          <a:p>
            <a:r>
              <a:rPr lang="en-US" dirty="0">
                <a:hlinkClick r:id="rId4" tooltip="Deeplearning4j"/>
              </a:rPr>
              <a:t>Deeplearning4j</a:t>
            </a:r>
            <a:r>
              <a:rPr lang="en-US" dirty="0"/>
              <a:t> (</a:t>
            </a:r>
            <a:r>
              <a:rPr lang="en-US" dirty="0" err="1"/>
              <a:t>Skymind</a:t>
            </a:r>
            <a:r>
              <a:rPr lang="en-US" dirty="0"/>
              <a:t>)</a:t>
            </a:r>
          </a:p>
          <a:p>
            <a:r>
              <a:rPr lang="en-US" dirty="0" err="1">
                <a:hlinkClick r:id="rId5"/>
              </a:rPr>
              <a:t>TensorFlow</a:t>
            </a:r>
            <a:r>
              <a:rPr lang="en-US" dirty="0"/>
              <a:t> (Google)</a:t>
            </a:r>
          </a:p>
          <a:p>
            <a:r>
              <a:rPr lang="en-US" dirty="0" err="1">
                <a:hlinkClick r:id="rId6" tooltip="Theano (software)"/>
              </a:rPr>
              <a:t>Theano</a:t>
            </a:r>
            <a:r>
              <a:rPr lang="en-US" dirty="0"/>
              <a:t> (University of Montreal + broad community)</a:t>
            </a:r>
          </a:p>
          <a:p>
            <a:r>
              <a:rPr lang="en-US" dirty="0">
                <a:hlinkClick r:id="rId7" tooltip="Torch (machine learning)"/>
              </a:rPr>
              <a:t>Torch</a:t>
            </a:r>
            <a:r>
              <a:rPr lang="en-US" dirty="0"/>
              <a:t> (Ronan </a:t>
            </a:r>
            <a:r>
              <a:rPr lang="en-US" dirty="0" err="1"/>
              <a:t>Collobert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Many others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7" y="1439862"/>
            <a:ext cx="5638799" cy="4475071"/>
          </a:xfrm>
        </p:spPr>
        <p:txBody>
          <a:bodyPr/>
          <a:lstStyle/>
          <a:p>
            <a:r>
              <a:rPr lang="en-US" dirty="0"/>
              <a:t>Connect with me online: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Brandon Rohrer on LinkedIn</a:t>
            </a:r>
            <a:endParaRPr lang="en-US" dirty="0"/>
          </a:p>
          <a:p>
            <a:r>
              <a:rPr lang="en-US" dirty="0">
                <a:hlinkClick r:id="rId4"/>
              </a:rPr>
              <a:t>@_</a:t>
            </a:r>
            <a:r>
              <a:rPr lang="en-US" dirty="0" err="1">
                <a:hlinkClick r:id="rId4"/>
              </a:rPr>
              <a:t>brohrer</a:t>
            </a:r>
            <a:r>
              <a:rPr lang="en-US" dirty="0">
                <a:hlinkClick r:id="rId4"/>
              </a:rPr>
              <a:t>_ on Twitter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HowItWorks</a:t>
            </a:r>
            <a:r>
              <a:rPr lang="en-US" dirty="0"/>
              <a:t> #</a:t>
            </a:r>
            <a:r>
              <a:rPr lang="en-US" dirty="0" err="1"/>
              <a:t>ConvNet</a:t>
            </a:r>
            <a:r>
              <a:rPr lang="en-US" dirty="0"/>
              <a:t> </a:t>
            </a:r>
          </a:p>
          <a:p>
            <a:r>
              <a:rPr lang="en-US" sz="2400" dirty="0">
                <a:hlinkClick r:id="rId2"/>
              </a:rPr>
              <a:t>brohrer@microsoft.com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9919" t="5095" r="9919" b="24346"/>
          <a:stretch/>
        </p:blipFill>
        <p:spPr>
          <a:xfrm>
            <a:off x="7056437" y="982662"/>
            <a:ext cx="250532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63056</TotalTime>
  <Words>1213</Words>
  <Application>Microsoft Macintosh PowerPoint</Application>
  <PresentationFormat>Custom</PresentationFormat>
  <Paragraphs>364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Cambria Math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Convolutional Neural Networks  Brandon Rohrer http://brohrer.github.io/how_convolutional_neural_networks_work.html </vt:lpstr>
      <vt:lpstr>Convolutional Deep Belief Networks for Scalable Unsupervised Learning of Hierarchical Representations Honglak Lee, Roger Grosse, Rajesh Ranganath, Andrew Y. Ng</vt:lpstr>
      <vt:lpstr>Playing Atari with Deep Reinforcement Learning.  Volodymyr Mnih, Koray Kavukcuoglu, David Silver, Alex Graves, Ioannis Antonoglou, Daan Wierstra, Martin Riedmiller </vt:lpstr>
      <vt:lpstr>Robot Learning ManipulationAction Plans by “Watching” Unconstrained Videos  from the World Wide Web. Yezhou Yang, Cornelia Fermuller, Yiannis Aloimonos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Hyperparameters (knobs)</vt:lpstr>
      <vt:lpstr>Architecture</vt:lpstr>
      <vt:lpstr>Not just images</vt:lpstr>
      <vt:lpstr>Images</vt:lpstr>
      <vt:lpstr>Sound</vt:lpstr>
      <vt:lpstr>Text</vt:lpstr>
      <vt:lpstr>Limitations</vt:lpstr>
      <vt:lpstr>Customer data</vt:lpstr>
      <vt:lpstr>PowerPoint Presentation</vt:lpstr>
      <vt:lpstr>Rule of thumb</vt:lpstr>
      <vt:lpstr>In a nutshell</vt:lpstr>
      <vt:lpstr>Also check out</vt:lpstr>
      <vt:lpstr>Some ConvNet/DNN toolkits</vt:lpstr>
      <vt:lpstr>Thanks for listening!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Microsoft Office User</cp:lastModifiedBy>
  <cp:revision>271</cp:revision>
  <dcterms:created xsi:type="dcterms:W3CDTF">2015-10-21T21:04:06Z</dcterms:created>
  <dcterms:modified xsi:type="dcterms:W3CDTF">2020-10-27T23:59:27Z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